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7625000" cx="38100000"/>
  <p:notesSz cx="9926625" cy="6797675"/>
  <p:embeddedFontLst>
    <p:embeddedFont>
      <p:font typeface="Arimo"/>
      <p:regular r:id="rId7"/>
      <p:bold r:id="rId8"/>
      <p:italic r:id="rId9"/>
      <p:boldItalic r:id="rId10"/>
    </p:embeddedFont>
    <p:embeddedFont>
      <p:font typeface="Book Antiqu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000">
          <p15:clr>
            <a:srgbClr val="A4A3A4"/>
          </p15:clr>
        </p15:guide>
        <p15:guide id="2" pos="1200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ZrRWszjSuIXVTOAQk4U1sTycE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000" orient="horz"/>
        <p:guide pos="120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kAntiqua-regular.fntdata"/><Relationship Id="rId10" Type="http://schemas.openxmlformats.org/officeDocument/2006/relationships/font" Target="fonts/Arimo-boldItalic.fntdata"/><Relationship Id="rId13" Type="http://schemas.openxmlformats.org/officeDocument/2006/relationships/font" Target="fonts/BookAntiqua-italic.fntdata"/><Relationship Id="rId12" Type="http://schemas.openxmlformats.org/officeDocument/2006/relationships/font" Target="fonts/BookAntiqu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15" Type="http://customschemas.google.com/relationships/presentationmetadata" Target="metadata"/><Relationship Id="rId14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654750" y="509825"/>
            <a:ext cx="6618075" cy="25491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857500" y="4232275"/>
            <a:ext cx="32385000" cy="7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4762500" y="11850688"/>
            <a:ext cx="28575000" cy="32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6951325" y="20173950"/>
            <a:ext cx="40963850" cy="9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2555875" y="10534650"/>
            <a:ext cx="40963850" cy="289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3429000" y="15906750"/>
            <a:ext cx="38862000" cy="10975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6858000" y="29016325"/>
            <a:ext cx="32004000" cy="13087350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Times New Roman"/>
              <a:buNone/>
              <a:defRPr/>
            </a:lvl1pPr>
            <a:lvl2pPr lvl="1" algn="ctr">
              <a:spcBef>
                <a:spcPts val="298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Times New Roman"/>
              <a:buNone/>
              <a:defRPr/>
            </a:lvl2pPr>
            <a:lvl3pPr lvl="2" algn="ctr">
              <a:spcBef>
                <a:spcPts val="2580"/>
              </a:spcBef>
              <a:spcAft>
                <a:spcPts val="0"/>
              </a:spcAft>
              <a:buClr>
                <a:schemeClr val="dk1"/>
              </a:buClr>
              <a:buSzPts val="12900"/>
              <a:buFont typeface="Times New Roman"/>
              <a:buNone/>
              <a:defRPr/>
            </a:lvl3pPr>
            <a:lvl4pPr lvl="3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Times New Roman"/>
              <a:buNone/>
              <a:defRPr/>
            </a:lvl4pPr>
            <a:lvl5pPr lvl="4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Times New Roman"/>
              <a:buNone/>
              <a:defRPr/>
            </a:lvl5pPr>
            <a:lvl6pPr lvl="5" algn="ctr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None/>
              <a:defRPr/>
            </a:lvl6pPr>
            <a:lvl7pPr lvl="6" algn="ctr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None/>
              <a:defRPr/>
            </a:lvl7pPr>
            <a:lvl8pPr lvl="7" algn="ctr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None/>
              <a:defRPr/>
            </a:lvl8pPr>
            <a:lvl9pPr lvl="8" algn="ctr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857500" y="4232275"/>
            <a:ext cx="32385000" cy="7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857500" y="13755688"/>
            <a:ext cx="32385000" cy="28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611563" y="32904113"/>
            <a:ext cx="38862000" cy="10171112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611563" y="21702713"/>
            <a:ext cx="38862000" cy="112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4875" lIns="489750" spcFirstLastPara="1" rIns="489750" wrap="square" tIns="2448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2857500" y="4232275"/>
            <a:ext cx="32385000" cy="7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429000" y="14790738"/>
            <a:ext cx="19354800" cy="30722887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2936200" y="14790738"/>
            <a:ext cx="19354800" cy="30722887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2286000" y="2051050"/>
            <a:ext cx="411480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2286000" y="11461750"/>
            <a:ext cx="20200938" cy="4776788"/>
          </a:xfrm>
          <a:prstGeom prst="rect">
            <a:avLst/>
          </a:prstGeom>
          <a:noFill/>
          <a:ln>
            <a:noFill/>
          </a:ln>
        </p:spPr>
        <p:txBody>
          <a:bodyPr anchorCtr="0" anchor="b" bIns="244875" lIns="489750" spcFirstLastPara="1" rIns="489750" wrap="square" tIns="24487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2286000" y="16238538"/>
            <a:ext cx="20200938" cy="29503687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23225125" y="11461750"/>
            <a:ext cx="20208875" cy="4776788"/>
          </a:xfrm>
          <a:prstGeom prst="rect">
            <a:avLst/>
          </a:prstGeom>
          <a:noFill/>
          <a:ln>
            <a:noFill/>
          </a:ln>
        </p:spPr>
        <p:txBody>
          <a:bodyPr anchorCtr="0" anchor="b" bIns="244875" lIns="489750" spcFirstLastPara="1" rIns="489750" wrap="square" tIns="244875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23225125" y="16238538"/>
            <a:ext cx="20208875" cy="29503687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2857500" y="4232275"/>
            <a:ext cx="32385000" cy="7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86000" y="2038350"/>
            <a:ext cx="15041563" cy="8677275"/>
          </a:xfrm>
          <a:prstGeom prst="rect">
            <a:avLst/>
          </a:prstGeom>
          <a:noFill/>
          <a:ln>
            <a:noFill/>
          </a:ln>
        </p:spPr>
        <p:txBody>
          <a:bodyPr anchorCtr="0" anchor="b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7875250" y="2038350"/>
            <a:ext cx="25558750" cy="4370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86000" y="10715625"/>
            <a:ext cx="15041563" cy="35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961438" y="35844163"/>
            <a:ext cx="27432000" cy="4232275"/>
          </a:xfrm>
          <a:prstGeom prst="rect">
            <a:avLst/>
          </a:prstGeom>
          <a:noFill/>
          <a:ln>
            <a:noFill/>
          </a:ln>
        </p:spPr>
        <p:txBody>
          <a:bodyPr anchorCtr="0" anchor="b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8961438" y="4575175"/>
            <a:ext cx="27432000" cy="307244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961438" y="40076438"/>
            <a:ext cx="27432000" cy="6008687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C99"/>
            </a:gs>
            <a:gs pos="52000">
              <a:srgbClr val="FFCC99"/>
            </a:gs>
            <a:gs pos="98500">
              <a:srgbClr val="D1B8C1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857500" y="4232275"/>
            <a:ext cx="32385000" cy="7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4875" lIns="489750" spcFirstLastPara="1" rIns="489750" wrap="square" tIns="2448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857500" y="13755688"/>
            <a:ext cx="32385000" cy="28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Times New Roman"/>
              <a:buChar char="•"/>
              <a:defRPr b="0" i="0" sz="17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174750" lvl="1" marL="914400" marR="0" rtl="0" algn="l">
              <a:spcBef>
                <a:spcPts val="298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Times New Roman"/>
              <a:buChar char="–"/>
              <a:defRPr b="0" i="0" sz="14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47750" lvl="2" marL="1371600" marR="0" rtl="0" algn="l">
              <a:spcBef>
                <a:spcPts val="2580"/>
              </a:spcBef>
              <a:spcAft>
                <a:spcPts val="0"/>
              </a:spcAft>
              <a:buClr>
                <a:schemeClr val="dk1"/>
              </a:buClr>
              <a:buSzPts val="12900"/>
              <a:buFont typeface="Times New Roman"/>
              <a:buChar char="•"/>
              <a:defRPr b="0" i="0" sz="1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Times New Roman"/>
              <a:buChar char="–"/>
              <a:defRPr b="0" i="0" sz="10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Times New Roman"/>
              <a:buChar char="»"/>
              <a:defRPr b="0" i="0" sz="10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996950" lvl="5" marL="2743200" marR="0" rtl="0" algn="l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Char char="»"/>
              <a:defRPr b="0" i="0" sz="1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996950" lvl="6" marL="3200400" marR="0" rtl="0" algn="l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Char char="»"/>
              <a:defRPr b="0" i="0" sz="1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996950" lvl="7" marL="3657600" marR="0" rtl="0" algn="l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Char char="»"/>
              <a:defRPr b="0" i="0" sz="1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996950" lvl="8" marL="4114800" marR="0" rtl="0" algn="l"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Times New Roman"/>
              <a:buChar char="»"/>
              <a:defRPr b="0" i="0" sz="1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8575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3017500" y="43392725"/>
            <a:ext cx="120650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7305000" y="43392725"/>
            <a:ext cx="7937500" cy="3176588"/>
          </a:xfrm>
          <a:prstGeom prst="rect">
            <a:avLst/>
          </a:prstGeom>
          <a:noFill/>
          <a:ln>
            <a:noFill/>
          </a:ln>
        </p:spPr>
        <p:txBody>
          <a:bodyPr anchorCtr="0" anchor="t" bIns="244875" lIns="489750" spcFirstLastPara="1" rIns="489750" wrap="square" tIns="2448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7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0" Type="http://schemas.openxmlformats.org/officeDocument/2006/relationships/image" Target="../media/image7.jpg"/><Relationship Id="rId9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8.jpg"/><Relationship Id="rId7" Type="http://schemas.openxmlformats.org/officeDocument/2006/relationships/image" Target="../media/image4.jpg"/><Relationship Id="rId8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77452" y="8064060"/>
            <a:ext cx="33806001" cy="1541551"/>
          </a:xfrm>
          <a:prstGeom prst="rect">
            <a:avLst/>
          </a:prstGeom>
          <a:gradFill>
            <a:gsLst>
              <a:gs pos="0">
                <a:srgbClr val="F3F3FC"/>
              </a:gs>
              <a:gs pos="38000">
                <a:srgbClr val="F3F3FC"/>
              </a:gs>
              <a:gs pos="70000">
                <a:srgbClr val="CCECFF"/>
              </a:gs>
              <a:gs pos="74000">
                <a:srgbClr val="CCECFF"/>
              </a:gs>
              <a:gs pos="77000">
                <a:srgbClr val="CCECFF"/>
              </a:gs>
              <a:gs pos="82000">
                <a:srgbClr val="CCECFF"/>
              </a:gs>
              <a:gs pos="83000">
                <a:srgbClr val="CCECFF"/>
              </a:gs>
              <a:gs pos="88102">
                <a:srgbClr val="CCECFF"/>
              </a:gs>
              <a:gs pos="100000">
                <a:srgbClr val="CCECFF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M:\Saneamento\Feira meio ambiente\PRE_VERM.jp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838" y="1322388"/>
            <a:ext cx="4422775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40388" y="2420938"/>
            <a:ext cx="6289675" cy="2435225"/>
          </a:xfrm>
          <a:prstGeom prst="rect">
            <a:avLst/>
          </a:prstGeom>
          <a:gradFill>
            <a:gsLst>
              <a:gs pos="0">
                <a:srgbClr val="FFCC99"/>
              </a:gs>
              <a:gs pos="100000">
                <a:srgbClr val="6699FF"/>
              </a:gs>
            </a:gsLst>
            <a:lin ang="5400000" scaled="0"/>
          </a:gradFill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10720404" y="3709893"/>
            <a:ext cx="17563609" cy="9306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6165C"/>
                </a:solidFill>
                <a:latin typeface="Book Antiqua"/>
              </a:rPr>
              <a:t>DIVISÃO DE ÁGUA E ENERGIA </a:t>
            </a:r>
          </a:p>
        </p:txBody>
      </p:sp>
      <p:sp>
        <p:nvSpPr>
          <p:cNvPr id="88" name="Google Shape;88;p1"/>
          <p:cNvSpPr/>
          <p:nvPr/>
        </p:nvSpPr>
        <p:spPr>
          <a:xfrm>
            <a:off x="2687033" y="7898732"/>
            <a:ext cx="33630349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rgbClr val="16165C"/>
                </a:solidFill>
                <a:latin typeface="Book Antiqua"/>
                <a:ea typeface="Book Antiqua"/>
                <a:cs typeface="Book Antiqua"/>
                <a:sym typeface="Book Antiqua"/>
              </a:rPr>
              <a:t>PLANO PLURIANUAL DE INVESTIMENTOS </a:t>
            </a:r>
            <a:endParaRPr/>
          </a:p>
          <a:p>
            <a:pPr indent="0" lvl="0" marL="0" marR="0" rtl="0" algn="ctr">
              <a:spcBef>
                <a:spcPts val="4800"/>
              </a:spcBef>
              <a:spcAft>
                <a:spcPts val="0"/>
              </a:spcAft>
              <a:buNone/>
            </a:pPr>
            <a:r>
              <a:rPr b="1" i="0" lang="pt-BR" sz="9600" u="none" cap="none" strike="noStrike">
                <a:solidFill>
                  <a:srgbClr val="16165C"/>
                </a:solidFill>
                <a:latin typeface="Book Antiqua"/>
                <a:ea typeface="Book Antiqua"/>
                <a:cs typeface="Book Antiqua"/>
                <a:sym typeface="Book Antiqua"/>
              </a:rPr>
              <a:t>OBRA CONCLUÍDA – JULHO/2023</a:t>
            </a:r>
            <a:endParaRPr/>
          </a:p>
          <a:p>
            <a:pPr indent="0" lvl="0" marL="0" marR="0" rtl="0" algn="ctr">
              <a:spcBef>
                <a:spcPts val="300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rgbClr val="16165C"/>
                </a:solidFill>
                <a:latin typeface="Book Antiqua"/>
                <a:ea typeface="Book Antiqua"/>
                <a:cs typeface="Book Antiqua"/>
                <a:sym typeface="Book Antiqua"/>
              </a:rPr>
              <a:t>Execução da Rede de Distribuição de água potável do reservatório da triagem para os prédios da FCM 9 a 13, utilizando tecnologia MND - Método Não Destrutivo.</a:t>
            </a:r>
            <a:endParaRPr b="1" i="0" sz="6000" u="none" cap="none" strike="noStrike">
              <a:solidFill>
                <a:srgbClr val="16165C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880648" y="1858778"/>
            <a:ext cx="23754516" cy="1124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6165C"/>
                </a:solidFill>
                <a:latin typeface="Book Antiqua"/>
              </a:rPr>
              <a:t>Prefeitura Universitária</a:t>
            </a:r>
          </a:p>
        </p:txBody>
      </p:sp>
      <p:sp>
        <p:nvSpPr>
          <p:cNvPr id="90" name="Google Shape;90;p1"/>
          <p:cNvSpPr/>
          <p:nvPr/>
        </p:nvSpPr>
        <p:spPr>
          <a:xfrm>
            <a:off x="12301408" y="5564808"/>
            <a:ext cx="14401600" cy="7105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6165C"/>
                </a:solidFill>
                <a:latin typeface="Book Antiqua"/>
              </a:rPr>
              <a:t>Diretoria de Saneamento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27408246" y="13991911"/>
            <a:ext cx="9215502" cy="27792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 plano plurianual de investimentos da Universidade contemplou a obra “Execução da Rede de Distribuição de água potável do reservatório da triagem para os prédios da FCM 9 a 13, utilizando tecnologia MND - Método Não Destrutivo.</a:t>
            </a:r>
            <a:endParaRPr b="0" i="0" sz="50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Uma obra estratégica e importante para a ampliação da autonomia do abastecimento de água potável do CAISM, que somada a outras ações da DAE/Prefeitura ampliou de 4 para 8 horas a autonomia do abastecimento de água potável do CAISM.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 uso do método não destrutivo, possibilitou realizar a obra de forma subterrânea com baixo impacto às Ruas Vital Brasil e Alexander Fleming e ao estacionamento da FCM.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 material empregado “PEAD” polietileno de alto desempenho proporciona baixo índice de perdas, além  de elevada vida útil (acima de 50 anos chegando a 80 anos). A rede conta ainda  com uma válvula redutora de pressão para manter a pressão estabilizada nos prédio da FCM 9 a 13.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28051188" y="42172066"/>
            <a:ext cx="803337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Total da obra: R$ 189.500,00</a:t>
            </a:r>
            <a:endParaRPr b="1" i="0" sz="3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7193932" y="43386512"/>
            <a:ext cx="985844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Coordenação do Projeto e Obra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Prefeitura/DAE  - Diretoria de Saneamento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Fiscalização: Eng. Demércios Baú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Coordenador de Serviço: Eng. Rolf Alex Burger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Coordenador da Divisão: Eng. Vicente Vale</a:t>
            </a:r>
            <a:endParaRPr b="0" i="0" sz="36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14995" l="14326" r="2123" t="9587"/>
          <a:stretch/>
        </p:blipFill>
        <p:spPr>
          <a:xfrm>
            <a:off x="17761892" y="40006022"/>
            <a:ext cx="9280996" cy="628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33870" y="31375541"/>
            <a:ext cx="11037010" cy="827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8239" y="31398455"/>
            <a:ext cx="12360273" cy="819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00894" y="39947266"/>
            <a:ext cx="6766214" cy="640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9">
            <a:alphaModFix/>
          </a:blip>
          <a:srcRect b="29126" l="0" r="1676" t="7160"/>
          <a:stretch/>
        </p:blipFill>
        <p:spPr>
          <a:xfrm>
            <a:off x="10191829" y="40006022"/>
            <a:ext cx="7273995" cy="628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8240" y="13991911"/>
            <a:ext cx="23765648" cy="17074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2005-09-10T17:03:29Z</dcterms:created>
  <dc:creator>Faculdade de Engenharia Civil</dc:creator>
</cp:coreProperties>
</file>